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2286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>
              <a:buNone/>
            </a:pPr>
            <a:r>
              <a:rPr lang="en"/>
              <a:t>Pan-Slavism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>
              <a:buNone/>
            </a:pPr>
            <a:r>
              <a:rPr lang="en"/>
              <a:t>Matt Nelson, Reed Morgan, Oscar Barbour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Dual Monarchy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600200" x="457200"/>
            <a:ext cy="4967700" cx="4154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19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100" lang="en"/>
              <a:t>Following the threat of the Austro-Prussian War, the Austrians could not handle the nationalistic Hungarians</a:t>
            </a:r>
          </a:p>
          <a:p>
            <a:pPr rtl="0" lvl="0" indent="-3619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100" lang="en"/>
              <a:t>Created </a:t>
            </a:r>
            <a:r>
              <a:rPr sz="2100" lang="en" i="1"/>
              <a:t>Ausgleich</a:t>
            </a:r>
            <a:r>
              <a:rPr sz="2100" lang="en"/>
              <a:t>, or Compromise, in 1867 which established a dual Austro-Hungarian monarchy</a:t>
            </a:r>
          </a:p>
          <a:p>
            <a:pPr rtl="0" lvl="0" indent="-3619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100" lang="en"/>
              <a:t>Constitution was also drafted and the establishment of a bicameral legislature and a common army solidified the empire</a:t>
            </a:r>
          </a:p>
          <a:p>
            <a:pPr lvl="0" indent="-3619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100" lang="en"/>
              <a:t>Allowed for the subjugation of Slavic minorities in new Germanic empire</a:t>
            </a:r>
          </a:p>
        </p:txBody>
      </p:sp>
      <p:sp>
        <p:nvSpPr>
          <p:cNvPr id="88" name="Shape 88"/>
          <p:cNvSpPr/>
          <p:nvPr/>
        </p:nvSpPr>
        <p:spPr>
          <a:xfrm>
            <a:off y="1600200" x="4611300"/>
            <a:ext cy="2739564" cx="41103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 txBox="1"/>
          <p:nvPr/>
        </p:nvSpPr>
        <p:spPr>
          <a:xfrm>
            <a:off y="4497025" x="4742136"/>
            <a:ext cy="708900" cx="3848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Flag of Austria-Hungary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Poland and Russia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600200" x="457200"/>
            <a:ext cy="4967700" cx="4117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Poland-Lithuania unhappy with autocratic Russian rule </a:t>
            </a:r>
          </a:p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January Uprising - Protest against conscription became widespread protest and military action against Russian control </a:t>
            </a:r>
          </a:p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Prussia aided in suppressing the revolt in a bid to gain Russian support against the French </a:t>
            </a:r>
          </a:p>
          <a:p>
            <a:pPr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Attempted to spark further revolution in Russia, efforts failed and the revolts/provisional government were removed</a:t>
            </a:r>
          </a:p>
        </p:txBody>
      </p:sp>
      <p:sp>
        <p:nvSpPr>
          <p:cNvPr id="96" name="Shape 96"/>
          <p:cNvSpPr/>
          <p:nvPr/>
        </p:nvSpPr>
        <p:spPr>
          <a:xfrm>
            <a:off y="1600200" x="4946465"/>
            <a:ext cy="3107006" cx="374033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7" name="Shape 97"/>
          <p:cNvSpPr txBox="1"/>
          <p:nvPr/>
        </p:nvSpPr>
        <p:spPr>
          <a:xfrm>
            <a:off y="5025175" x="4958282"/>
            <a:ext cy="792299" cx="3716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Russians occupying Warsaw during martial Law - 1861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0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Balkan Expansion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143000" x="457200"/>
            <a:ext cy="5418300" cx="8058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Russia, Austria, and Slavic ethnic groups (East Orthodox Coalition) expanded into the Balkans at the expense of the Ottoman Empire, precipitated the Russo-Turkish War of 1877-78 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Emerging Slavic nationalism was used to re-establish Russia on the Black Sea after the Crimean War by striking at the Ottomans</a:t>
            </a:r>
          </a:p>
          <a:p>
            <a:pPr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Romania, Serbia, and Montenegro gained independence from the Ottomans, Principality of Bulgaria is created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/>
        </p:nvSpPr>
        <p:spPr>
          <a:xfrm>
            <a:off y="460237" x="1228011"/>
            <a:ext cy="5937524" cx="66879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9" name="Shape 109"/>
          <p:cNvSpPr txBox="1"/>
          <p:nvPr/>
        </p:nvSpPr>
        <p:spPr>
          <a:xfrm>
            <a:off y="6397762" x="1228011"/>
            <a:ext cy="339299" cx="6621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Balkan Region - 1878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Religious Differences in the Slavic States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73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500" lang="en"/>
              <a:t>Eastern Slavs - Russians, Ukrainians, Belarusians - were all Eastern Orthodox </a:t>
            </a:r>
          </a:p>
          <a:p>
            <a:pPr rtl="0" lvl="0" indent="-3873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500" lang="en"/>
              <a:t>Western Slavs - Poles, Czechs, Slovaks - were Roman Catholic </a:t>
            </a:r>
          </a:p>
          <a:p>
            <a:pPr rtl="0" lvl="0" indent="-3873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500" lang="en"/>
              <a:t>The Southern Group of Slavs - Slovenes, Croats, Serbs, Bosniaks, Macedonians, Bulgarians - were a non-homogenous mixture of Roman Catholicism, Eastern Orthodox, and some Bosniaks were even sunni muslim</a:t>
            </a:r>
          </a:p>
          <a:p>
            <a:pPr lvl="0" indent="-38735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500" lang="en"/>
              <a:t>These differences served to further divide the Slavic states, often allying Russia with the East due to religious conformity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Treaties of Berlin and San Stefano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Treaty of San Stefano brought an end to Russo-Turkish War, established Principality of Bulgaria as a sovereign nation free from Ottoman control - considered "rough draft" 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Treaty of Berlin was created with the rest of the great powers - Revision of San Stefano</a:t>
            </a:r>
          </a:p>
          <a:p>
            <a:pPr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Established Slavic Balkan states - Shrank Bulgaria to alleviate British/Austrian-Hungarian fear of Russian controlled Balkans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Timeline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600200" x="457200"/>
            <a:ext cy="4967700" cx="8519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1815- Serbian Independence</a:t>
            </a:r>
          </a:p>
          <a:p>
            <a:pPr rtl="0" lvl="0">
              <a:buNone/>
            </a:pPr>
            <a:r>
              <a:rPr lang="en"/>
              <a:t>1848- First Pan-Slav Congress, Prague uprising</a:t>
            </a:r>
          </a:p>
          <a:p>
            <a:pPr rtl="0" lvl="0">
              <a:buNone/>
            </a:pPr>
            <a:r>
              <a:rPr lang="en"/>
              <a:t>1859- Austro Italian War</a:t>
            </a:r>
          </a:p>
          <a:p>
            <a:pPr rtl="0" lvl="0">
              <a:buNone/>
            </a:pPr>
            <a:r>
              <a:rPr lang="en"/>
              <a:t>1863- Polish uprising</a:t>
            </a:r>
          </a:p>
          <a:p>
            <a:pPr rtl="0" lvl="0">
              <a:buNone/>
            </a:pPr>
            <a:r>
              <a:rPr lang="en"/>
              <a:t>1867- Unification of Austro-Hungary </a:t>
            </a:r>
          </a:p>
          <a:p>
            <a:pPr rtl="0" lvl="0" indent="0" marL="0">
              <a:buNone/>
            </a:pPr>
            <a:r>
              <a:rPr lang="en"/>
              <a:t>1878- Treaty of San Stefano ends Russo-Turkish   </a:t>
            </a:r>
          </a:p>
          <a:p>
            <a:pPr rtl="0" lvl="0" indent="457200" marL="457200">
              <a:buNone/>
            </a:pPr>
            <a:r>
              <a:rPr lang="en"/>
              <a:t>War, revised as the Treaty of Berlin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500" lang="en"/>
              <a:t> What was the Pan-Slavic Movement?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417637" x="457200"/>
            <a:ext cy="4967700" cx="3654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Mid-nineteenth century movement to establish Slavic unification </a:t>
            </a:r>
          </a:p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First Pan-Slav Congress held in Prague - 1848</a:t>
            </a:r>
          </a:p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Austroslav Frantisek Palacky presided over Congress</a:t>
            </a:r>
          </a:p>
          <a:p>
            <a:pPr rtl="0"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Palacky called for cooperation of the Habsburgs </a:t>
            </a:r>
          </a:p>
          <a:p>
            <a:pPr lvl="0" indent="-3556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000" lang="en"/>
              <a:t>In return, Habsburgs asked for Palacky and Congress to endorse German unification, Palacky refused in the interests of Austria</a:t>
            </a:r>
          </a:p>
        </p:txBody>
      </p:sp>
      <p:sp>
        <p:nvSpPr>
          <p:cNvPr id="31" name="Shape 31"/>
          <p:cNvSpPr/>
          <p:nvPr/>
        </p:nvSpPr>
        <p:spPr>
          <a:xfrm>
            <a:off y="1605462" x="4442854"/>
            <a:ext cy="3124331" cx="431788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2" name="Shape 32"/>
          <p:cNvSpPr txBox="1"/>
          <p:nvPr/>
        </p:nvSpPr>
        <p:spPr>
          <a:xfrm>
            <a:off y="5182025" x="4488451"/>
            <a:ext cy="857400" cx="4272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Distribution of Slavic Languages in Eastern Europe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Palacky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412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Austrian Empire:</a:t>
            </a:r>
          </a:p>
          <a:p>
            <a:pPr rtl="0" lvl="1" indent="-381000" marL="914400"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Unification of German and Slavic Interests</a:t>
            </a:r>
          </a:p>
          <a:p>
            <a:pPr rtl="0" lvl="1" indent="-381000" marL="914400"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Desired a more federal Austria</a:t>
            </a:r>
          </a:p>
        </p:txBody>
      </p:sp>
      <p:sp>
        <p:nvSpPr>
          <p:cNvPr id="39" name="Shape 39"/>
          <p:cNvSpPr/>
          <p:nvPr/>
        </p:nvSpPr>
        <p:spPr>
          <a:xfrm>
            <a:off y="1417637" x="4785550"/>
            <a:ext cy="5231815" cx="405260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Effects of First Pan-Slav Congress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1600200" x="457200"/>
            <a:ext cy="4967700" cx="5407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Young students of Prague rebelled in the streets, and in the rebellion, a stray bullet killed the wife of Prince of Windisch Gratz, commander of the Austrian forces</a:t>
            </a:r>
          </a:p>
          <a:p>
            <a:pPr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Gratz seized the city, disbanded the Congress, and established martial law in Bohemia</a:t>
            </a:r>
          </a:p>
        </p:txBody>
      </p:sp>
      <p:sp>
        <p:nvSpPr>
          <p:cNvPr id="46" name="Shape 46"/>
          <p:cNvSpPr/>
          <p:nvPr/>
        </p:nvSpPr>
        <p:spPr>
          <a:xfrm>
            <a:off y="1600200" x="5864700"/>
            <a:ext cy="2099149" cx="31581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7" name="Shape 47"/>
          <p:cNvSpPr txBox="1"/>
          <p:nvPr/>
        </p:nvSpPr>
        <p:spPr>
          <a:xfrm>
            <a:off y="3746850" x="5885162"/>
            <a:ext cy="1069200" cx="3140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Pan-Slavic Flag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Major players with Slavic Ethnic Presence - Austria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1600200" x="457200"/>
            <a:ext cy="4967700" cx="4138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/>
              <a:t>Austro-Slavism - political concept meant to solve problems of Slavic people in Austria</a:t>
            </a:r>
          </a:p>
          <a:p>
            <a:pPr rtl="0" lvl="0" indent="-3683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/>
              <a:t>Completely against Russian Pan-Slavism for fear of Russia holding too much power</a:t>
            </a:r>
          </a:p>
          <a:p>
            <a:pPr rtl="0" lvl="0" indent="-3683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/>
              <a:t>1867 - Austria formed Austria-Hungary by the Austro-Hungarian Compromise, weakened Austro-Slavism</a:t>
            </a:r>
          </a:p>
        </p:txBody>
      </p:sp>
      <p:sp>
        <p:nvSpPr>
          <p:cNvPr id="54" name="Shape 54"/>
          <p:cNvSpPr/>
          <p:nvPr/>
        </p:nvSpPr>
        <p:spPr>
          <a:xfrm>
            <a:off y="1600200" x="4596000"/>
            <a:ext cy="2786340" cx="418993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5" name="Shape 55"/>
          <p:cNvSpPr txBox="1"/>
          <p:nvPr/>
        </p:nvSpPr>
        <p:spPr>
          <a:xfrm>
            <a:off y="4641700" x="4639117"/>
            <a:ext cy="708900" cx="4103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Austrian Flag/Coat of Arms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Major players with Slavic Ethnic Presence - Hungary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Joined with Austrian Empire in 1867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Considered chief opponents of the Habsburg Empire</a:t>
            </a:r>
          </a:p>
          <a:p>
            <a:pPr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Hungary composed of Magyar nationalists (Hungarians) and many Slavic minorities who were largely ignored (or oppressed) in political matters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Major players with Slavic Ethnic Presence - Russia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Initially, Slavic people looked upon Russia as the ideal independent slavic state - the most populous/powerful Slavic state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Rivalry grew between Russia and Austria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After the San Stefano Treaty of 1878, Grievances accumulated against Austria after Austria allied with Britain and France, it absorbed Bosnia and Herzegovina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Major players with Slavic Ethnic Presence - Ottomans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312400" x="457200"/>
            <a:ext cy="4967700" cx="4102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Had to deal with Serb revolts in 1815, and Serbia eventually gained autonomy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Faced problems in losing Balkan states </a:t>
            </a:r>
          </a:p>
          <a:p>
            <a:pPr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Russian expansion and influence in the Balkans led to the Russo-Turkish War (1877-78) </a:t>
            </a:r>
          </a:p>
        </p:txBody>
      </p:sp>
      <p:sp>
        <p:nvSpPr>
          <p:cNvPr id="74" name="Shape 74"/>
          <p:cNvSpPr/>
          <p:nvPr/>
        </p:nvSpPr>
        <p:spPr>
          <a:xfrm>
            <a:off y="1600200" x="4560000"/>
            <a:ext cy="2550589" cx="435815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5" name="Shape 75"/>
          <p:cNvSpPr txBox="1"/>
          <p:nvPr/>
        </p:nvSpPr>
        <p:spPr>
          <a:xfrm>
            <a:off y="4435250" x="5092077"/>
            <a:ext cy="704099" cx="3294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000" lang="en"/>
              <a:t>Ottomans in the Balkans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Franco-Austrian War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600200" x="457200"/>
            <a:ext cy="4967700" cx="8335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Known as the Second Italian War of Independence - Piedmont/Sardinia allied with France after first victory against Austrians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France and Sardinia successfully defeated Austrian forces within Italy, Villafranca was negotiated </a:t>
            </a:r>
          </a:p>
          <a:p>
            <a:pPr rtl="0" lvl="0" indent="-4191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France turned over Austrian lands to Kingdom of Sardinia and Italian nationalists/Austria were dealt a major blow on the peninsula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